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43"/>
  </p:normalViewPr>
  <p:slideViewPr>
    <p:cSldViewPr snapToGrid="0" snapToObjects="1">
      <p:cViewPr varScale="1">
        <p:scale>
          <a:sx n="110" d="100"/>
          <a:sy n="110" d="100"/>
        </p:scale>
        <p:origin x="1680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102240" y="2386744"/>
            <a:ext cx="693952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5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21396" y="4352544"/>
            <a:ext cx="5101209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19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59805-1E7E-5349-848D-E1FED0656C1E}" type="datetimeFigureOut">
              <a:rPr lang="en-US" smtClean="0"/>
              <a:t>2/14/17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1234A-C536-A245-806F-CF0734C9DD0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59805-1E7E-5349-848D-E1FED0656C1E}" type="datetimeFigureOut">
              <a:rPr lang="en-US" smtClean="0"/>
              <a:t>2/14/17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1234A-C536-A245-806F-CF0734C9DD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9834" y="937260"/>
            <a:ext cx="1053966" cy="498348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6046" y="937260"/>
            <a:ext cx="4716174" cy="498348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59805-1E7E-5349-848D-E1FED0656C1E}" type="datetimeFigureOut">
              <a:rPr lang="en-US" smtClean="0"/>
              <a:t>2/14/17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1234A-C536-A245-806F-CF0734C9DD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59805-1E7E-5349-848D-E1FED0656C1E}" type="datetimeFigureOut">
              <a:rPr lang="en-US" smtClean="0"/>
              <a:t>2/14/17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1234A-C536-A245-806F-CF0734C9DD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106424" y="2386744"/>
            <a:ext cx="6940296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5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1396" y="4352465"/>
            <a:ext cx="5101209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59805-1E7E-5349-848D-E1FED0656C1E}" type="datetimeFigureOut">
              <a:rPr lang="en-US" smtClean="0"/>
              <a:t>2/14/17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1234A-C536-A245-806F-CF0734C9DD0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2239" y="2638044"/>
            <a:ext cx="3288023" cy="31019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3737" y="2638044"/>
            <a:ext cx="3290516" cy="31019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59805-1E7E-5349-848D-E1FED0656C1E}" type="datetimeFigureOut">
              <a:rPr lang="en-US" smtClean="0"/>
              <a:t>2/14/17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1234A-C536-A245-806F-CF0734C9DD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2239" y="2313434"/>
            <a:ext cx="3288024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2239" y="3143250"/>
            <a:ext cx="3288024" cy="2596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3737" y="3143250"/>
            <a:ext cx="3290516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753737" y="2313434"/>
            <a:ext cx="3290516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59805-1E7E-5349-848D-E1FED0656C1E}" type="datetimeFigureOut">
              <a:rPr lang="en-US" smtClean="0"/>
              <a:t>2/14/17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1234A-C536-A245-806F-CF0734C9DD0D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59805-1E7E-5349-848D-E1FED0656C1E}" type="datetimeFigureOut">
              <a:rPr lang="en-US" smtClean="0"/>
              <a:t>2/14/17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1234A-C536-A245-806F-CF0734C9DD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59805-1E7E-5349-848D-E1FED0656C1E}" type="datetimeFigureOut">
              <a:rPr lang="en-US" smtClean="0"/>
              <a:t>2/14/17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1234A-C536-A245-806F-CF0734C9DD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640703" y="2243829"/>
            <a:ext cx="3290594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2060" y="804672"/>
            <a:ext cx="361188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8"/>
            <a:ext cx="284607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59805-1E7E-5349-848D-E1FED0656C1E}" type="datetimeFigureOut">
              <a:rPr lang="en-US" smtClean="0"/>
              <a:t>2/14/17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640703" y="6236208"/>
            <a:ext cx="3806398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1234A-C536-A245-806F-CF0734C9DD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1" y="0"/>
            <a:ext cx="4571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640080" y="2243828"/>
            <a:ext cx="3291840" cy="1143000"/>
          </a:xfrm>
          <a:solidFill>
            <a:srgbClr val="FFFFFF"/>
          </a:solidFill>
          <a:ln>
            <a:solidFill>
              <a:srgbClr val="262626"/>
            </a:solidFill>
          </a:ln>
        </p:spPr>
        <p:txBody>
          <a:bodyPr anchor="ctr" anchorCtr="1">
            <a:no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72000" y="-42172"/>
            <a:ext cx="4576573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9"/>
            <a:ext cx="284607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6A859805-1E7E-5349-848D-E1FED0656C1E}" type="datetimeFigureOut">
              <a:rPr lang="en-US" smtClean="0"/>
              <a:t>2/14/17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40080" y="6236208"/>
            <a:ext cx="3803904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B1234A-C536-A245-806F-CF0734C9DD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606045" y="964692"/>
            <a:ext cx="5937755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6045" y="2638045"/>
            <a:ext cx="5937755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78943" y="6238816"/>
            <a:ext cx="2065310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6A859805-1E7E-5349-848D-E1FED0656C1E}" type="datetimeFigureOut">
              <a:rPr lang="en-US" smtClean="0"/>
              <a:t>2/14/17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02239" y="6236208"/>
            <a:ext cx="4556664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0112" y="6217920"/>
            <a:ext cx="365760" cy="365760"/>
          </a:xfrm>
          <a:prstGeom prst="ellipse">
            <a:avLst/>
          </a:prstGeom>
          <a:solidFill>
            <a:srgbClr val="1D1D1D">
              <a:alpha val="69804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CCB1234A-C536-A245-806F-CF0734C9D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875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6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44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28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2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tiff"/><Relationship Id="rId3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0184" y="1599666"/>
            <a:ext cx="6939520" cy="1645920"/>
          </a:xfrm>
        </p:spPr>
        <p:txBody>
          <a:bodyPr numCol="1"/>
          <a:lstStyle/>
          <a:p>
            <a:r>
              <a:rPr lang="en-US" dirty="0" smtClean="0"/>
              <a:t>Notes: Nature Vs. nurture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886200"/>
            <a:ext cx="7608288" cy="1752600"/>
          </a:xfrm>
        </p:spPr>
        <p:txBody>
          <a:bodyPr numCol="1"/>
          <a:lstStyle/>
          <a:p>
            <a:r>
              <a:rPr lang="en-US" u="none" strike="noStrike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Explain how the environment can influence the expression of genetic traits. </a:t>
            </a:r>
            <a:endParaRPr lang="en-US" b="1" i="0" u="none" strike="noStrike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019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numCol="1"/>
          <a:lstStyle/>
          <a:p>
            <a:pPr marL="0" indent="0" algn="ctr" eaLnBrk="1" hangingPunct="1">
              <a:buNone/>
              <a:defRPr/>
            </a:pPr>
            <a:r>
              <a:rPr lang="en-US" sz="2600" b="1" dirty="0" smtClean="0">
                <a:solidFill>
                  <a:srgbClr val="0070C0"/>
                </a:solidFill>
                <a:ea typeface="+mn-ea"/>
              </a:rPr>
              <a:t>Does the environment affect the traits of organisms?  </a:t>
            </a:r>
          </a:p>
          <a:p>
            <a:pPr marL="0" indent="0" eaLnBrk="1" hangingPunct="1">
              <a:buNone/>
              <a:defRPr/>
            </a:pPr>
            <a:endParaRPr lang="en-US" dirty="0"/>
          </a:p>
          <a:p>
            <a:pPr marL="457200" indent="-457200" eaLnBrk="1" hangingPunct="1">
              <a:buAutoNum type="alphaUcPeriod"/>
              <a:defRPr/>
            </a:pPr>
            <a:r>
              <a:rPr lang="en-US" sz="2000" dirty="0" smtClean="0">
                <a:ea typeface="+mn-ea"/>
              </a:rPr>
              <a:t>Nature </a:t>
            </a:r>
            <a:r>
              <a:rPr lang="en-US" sz="2000" dirty="0" smtClean="0">
                <a:ea typeface="+mn-ea"/>
              </a:rPr>
              <a:t>vs. </a:t>
            </a:r>
            <a:r>
              <a:rPr lang="en-US" sz="2000" dirty="0" smtClean="0">
                <a:ea typeface="+mn-ea"/>
              </a:rPr>
              <a:t>Nurture</a:t>
            </a:r>
          </a:p>
          <a:p>
            <a:pPr marL="685800" lvl="1" indent="-457200">
              <a:buAutoNum type="alphaUcPeriod"/>
              <a:defRPr/>
            </a:pPr>
            <a:r>
              <a:rPr lang="en-US" dirty="0" smtClean="0"/>
              <a:t>Nature- Innate qualities, what is in your genes</a:t>
            </a:r>
          </a:p>
          <a:p>
            <a:pPr marL="685800" lvl="1" indent="-457200">
              <a:buAutoNum type="alphaUcPeriod"/>
              <a:defRPr/>
            </a:pPr>
            <a:r>
              <a:rPr lang="en-US" dirty="0" smtClean="0">
                <a:ea typeface="+mn-ea"/>
              </a:rPr>
              <a:t>Nurture- your environment and experiences</a:t>
            </a:r>
            <a:endParaRPr lang="en-US" dirty="0" smtClean="0">
              <a:ea typeface="+mn-ea"/>
            </a:endParaRPr>
          </a:p>
          <a:p>
            <a:pPr marL="609600" indent="-609600" eaLnBrk="1" hangingPunct="1">
              <a:buFont typeface="Wingdings" panose="05000000000000000000" pitchFamily="2" charset="2"/>
              <a:buNone/>
              <a:defRPr/>
            </a:pPr>
            <a:r>
              <a:rPr lang="en-US" sz="2000" dirty="0" smtClean="0">
                <a:ea typeface="+mn-ea"/>
              </a:rPr>
              <a:t>		1.The </a:t>
            </a:r>
            <a:r>
              <a:rPr lang="en-US" sz="2000" u="sng" dirty="0" smtClean="0">
                <a:ea typeface="+mn-ea"/>
              </a:rPr>
              <a:t>environment does influence the expression of genes</a:t>
            </a:r>
            <a:r>
              <a:rPr lang="en-US" sz="2000" dirty="0" smtClean="0">
                <a:ea typeface="+mn-ea"/>
              </a:rPr>
              <a:t> by chemically interacting with DNA or the cell, or by limiting available resources the organism requires to express the gene</a:t>
            </a:r>
            <a:r>
              <a:rPr lang="en-US" sz="2000" dirty="0" smtClean="0">
                <a:ea typeface="+mn-ea"/>
              </a:rPr>
              <a:t>.</a:t>
            </a:r>
            <a:endParaRPr lang="en-US" sz="2000" dirty="0" smtClean="0">
              <a:ea typeface="+mn-ea"/>
            </a:endParaRPr>
          </a:p>
          <a:p>
            <a:pPr marL="609600" indent="-609600" eaLnBrk="1" hangingPunct="1">
              <a:buFont typeface="Wingdings" panose="05000000000000000000" pitchFamily="2" charset="2"/>
              <a:buNone/>
              <a:defRPr/>
            </a:pPr>
            <a:r>
              <a:rPr lang="en-US" sz="2000" dirty="0" smtClean="0">
                <a:ea typeface="+mn-ea"/>
              </a:rPr>
              <a:t>		Ex.  The gene for the dark pigment (protein) for coat color in Siamese cats is activated by colder </a:t>
            </a:r>
            <a:r>
              <a:rPr lang="en-US" sz="2000" dirty="0" smtClean="0">
                <a:ea typeface="+mn-ea"/>
              </a:rPr>
              <a:t>temperatures</a:t>
            </a:r>
          </a:p>
          <a:p>
            <a:pPr marL="609600" indent="-609600" algn="ctr">
              <a:buNone/>
              <a:defRPr/>
            </a:pPr>
            <a:endParaRPr lang="en-US" sz="2800" dirty="0"/>
          </a:p>
          <a:p>
            <a:pPr marL="609600" indent="-609600" algn="ctr">
              <a:buNone/>
              <a:defRPr/>
            </a:pPr>
            <a:r>
              <a:rPr lang="en-US" dirty="0" smtClean="0">
                <a:solidFill>
                  <a:srgbClr val="FF0000"/>
                </a:solidFill>
              </a:rPr>
              <a:t>http</a:t>
            </a:r>
            <a:r>
              <a:rPr lang="en-US" dirty="0">
                <a:solidFill>
                  <a:srgbClr val="FF0000"/>
                </a:solidFill>
              </a:rPr>
              <a:t>://</a:t>
            </a:r>
            <a:r>
              <a:rPr lang="en-US" dirty="0" err="1">
                <a:solidFill>
                  <a:srgbClr val="FF0000"/>
                </a:solidFill>
              </a:rPr>
              <a:t>chimalaya.org</a:t>
            </a:r>
            <a:r>
              <a:rPr lang="en-US" dirty="0">
                <a:solidFill>
                  <a:srgbClr val="FF0000"/>
                </a:solidFill>
              </a:rPr>
              <a:t>/2011/02/01/genes-that-respond-to-the-environment/</a:t>
            </a:r>
            <a:endParaRPr lang="en-US" dirty="0" smtClean="0">
              <a:solidFill>
                <a:srgbClr val="FF0000"/>
              </a:solidFill>
            </a:endParaRPr>
          </a:p>
          <a:p>
            <a:pPr marL="609600" indent="-609600" eaLnBrk="1" hangingPunct="1">
              <a:buFont typeface="Wingdings" panose="05000000000000000000" pitchFamily="2" charset="2"/>
              <a:buNone/>
              <a:defRPr/>
            </a:pPr>
            <a:endParaRPr lang="en-US" dirty="0" smtClean="0">
              <a:ea typeface="+mn-ea"/>
            </a:endParaRPr>
          </a:p>
          <a:p>
            <a:pPr marL="609600" indent="-609600" eaLnBrk="1" hangingPunct="1">
              <a:buFont typeface="Wingdings" panose="05000000000000000000" pitchFamily="2" charset="2"/>
              <a:buNone/>
              <a:defRPr/>
            </a:pPr>
            <a:endParaRPr lang="en-US" dirty="0" smtClean="0">
              <a:ea typeface="+mn-ea"/>
            </a:endParaRPr>
          </a:p>
          <a:p>
            <a:pPr marL="609600" indent="-609600" eaLnBrk="1" hangingPunct="1">
              <a:buFont typeface="Wingdings" panose="05000000000000000000" pitchFamily="2" charset="2"/>
              <a:buNone/>
              <a:defRPr/>
            </a:pPr>
            <a:endParaRPr lang="en-US" dirty="0" smtClean="0">
              <a:ea typeface="+mn-ea"/>
            </a:endParaRPr>
          </a:p>
        </p:txBody>
      </p:sp>
      <p:pic>
        <p:nvPicPr>
          <p:cNvPr id="32778" name="Picture 10" descr="mojo650x4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45135" y="4908556"/>
            <a:ext cx="2859291" cy="1756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220" y="5014794"/>
            <a:ext cx="3579471" cy="1650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303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7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7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7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7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7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7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numCol="1"/>
          <a:lstStyle/>
          <a:p>
            <a:pPr marL="609600" indent="-609600" eaLnBrk="1" hangingPunct="1">
              <a:buFont typeface="Wingdings" panose="05000000000000000000" pitchFamily="2" charset="2"/>
              <a:buNone/>
              <a:defRPr/>
            </a:pPr>
            <a:r>
              <a:rPr lang="en-US" sz="2800" dirty="0" smtClean="0">
                <a:ea typeface="+mn-ea"/>
              </a:rPr>
              <a:t>	</a:t>
            </a:r>
            <a:r>
              <a:rPr lang="en-US" sz="2400" dirty="0" smtClean="0"/>
              <a:t>2.	</a:t>
            </a:r>
            <a:r>
              <a:rPr lang="en-US" sz="2400" u="sng" dirty="0" smtClean="0"/>
              <a:t>Environmental hazards can create genetic mutations</a:t>
            </a:r>
            <a:r>
              <a:rPr lang="en-US" sz="2400" dirty="0" smtClean="0"/>
              <a:t>, turning off or altering the expression of a gene.  These hazards are called </a:t>
            </a:r>
            <a:r>
              <a:rPr lang="en-US" sz="2400" u="sng" dirty="0" smtClean="0"/>
              <a:t>mutagens</a:t>
            </a:r>
            <a:r>
              <a:rPr lang="en-US" sz="2400" dirty="0" smtClean="0"/>
              <a:t>.  </a:t>
            </a:r>
          </a:p>
          <a:p>
            <a:pPr marL="609600" indent="-609600"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 smtClean="0"/>
              <a:t>		Ex.  Many environmental toxins mimic human hormones such as estrogen and therefore inhibit the production of </a:t>
            </a:r>
            <a:r>
              <a:rPr lang="en-US" sz="2400" dirty="0" smtClean="0"/>
              <a:t>that </a:t>
            </a:r>
            <a:r>
              <a:rPr lang="en-US" sz="2400" dirty="0" smtClean="0"/>
              <a:t>hormone by the cells. </a:t>
            </a:r>
          </a:p>
          <a:p>
            <a:pPr marL="609600" indent="-609600" eaLnBrk="1" hangingPunct="1">
              <a:buFont typeface="Wingdings" panose="05000000000000000000" pitchFamily="2" charset="2"/>
              <a:buAutoNum type="alphaUcPeriod" startAt="2"/>
              <a:defRPr/>
            </a:pPr>
            <a:r>
              <a:rPr lang="en-US" sz="2400" u="sng" dirty="0" smtClean="0"/>
              <a:t>Identical twins are often used to study the effects of the environment on gene expression</a:t>
            </a:r>
            <a:r>
              <a:rPr lang="en-US" sz="2400" dirty="0" smtClean="0"/>
              <a:t>.  This is because identical twins have identical genes but are often exposed to different environments.  </a:t>
            </a:r>
          </a:p>
          <a:p>
            <a:pPr marL="609600" indent="-609600" algn="ctr">
              <a:buNone/>
              <a:defRPr/>
            </a:pPr>
            <a:r>
              <a:rPr lang="en-US" sz="2400" dirty="0">
                <a:solidFill>
                  <a:srgbClr val="FF0000"/>
                </a:solidFill>
              </a:rPr>
              <a:t>https://</a:t>
            </a:r>
            <a:r>
              <a:rPr lang="en-US" sz="2400" dirty="0" err="1">
                <a:solidFill>
                  <a:srgbClr val="FF0000"/>
                </a:solidFill>
              </a:rPr>
              <a:t>www.youtube.com</a:t>
            </a:r>
            <a:r>
              <a:rPr lang="en-US" sz="2400" dirty="0">
                <a:solidFill>
                  <a:srgbClr val="FF0000"/>
                </a:solidFill>
              </a:rPr>
              <a:t>/</a:t>
            </a:r>
            <a:r>
              <a:rPr lang="en-US" sz="2400" dirty="0" err="1">
                <a:solidFill>
                  <a:srgbClr val="FF0000"/>
                </a:solidFill>
              </a:rPr>
              <a:t>watch?v</a:t>
            </a:r>
            <a:r>
              <a:rPr lang="en-US" sz="2400" dirty="0">
                <a:solidFill>
                  <a:srgbClr val="FF0000"/>
                </a:solidFill>
              </a:rPr>
              <a:t>=Wd5Y3-F79LY&amp;t=9s</a:t>
            </a:r>
            <a:endParaRPr lang="en-US" sz="2400" dirty="0" smtClean="0">
              <a:solidFill>
                <a:srgbClr val="FF0000"/>
              </a:solidFill>
            </a:endParaRPr>
          </a:p>
          <a:p>
            <a:pPr marL="609600" indent="-609600" eaLnBrk="1" hangingPunct="1">
              <a:buFont typeface="Wingdings" panose="05000000000000000000" pitchFamily="2" charset="2"/>
              <a:buNone/>
              <a:defRPr/>
            </a:pPr>
            <a:endParaRPr lang="en-US" sz="2800" dirty="0" smtClean="0">
              <a:ea typeface="+mn-ea"/>
            </a:endParaRPr>
          </a:p>
          <a:p>
            <a:pPr marL="609600" indent="-609600" eaLnBrk="1" hangingPunct="1">
              <a:buFont typeface="Wingdings" panose="05000000000000000000" pitchFamily="2" charset="2"/>
              <a:buNone/>
              <a:defRPr/>
            </a:pPr>
            <a:endParaRPr lang="en-US" sz="2800" dirty="0" smtClean="0">
              <a:ea typeface="+mn-ea"/>
            </a:endParaRPr>
          </a:p>
          <a:p>
            <a:pPr marL="609600" indent="-609600" eaLnBrk="1" hangingPunct="1">
              <a:buFont typeface="Wingdings" panose="05000000000000000000" pitchFamily="2" charset="2"/>
              <a:buNone/>
              <a:defRPr/>
            </a:pPr>
            <a:endParaRPr lang="en-US" sz="2800" dirty="0" smtClean="0">
              <a:ea typeface="+mn-ea"/>
            </a:endParaRPr>
          </a:p>
          <a:p>
            <a:pPr marL="609600" indent="-609600" eaLnBrk="1" hangingPunct="1">
              <a:buFont typeface="Wingdings" panose="05000000000000000000" pitchFamily="2" charset="2"/>
              <a:buNone/>
              <a:defRPr/>
            </a:pPr>
            <a:endParaRPr lang="en-US" sz="2800" dirty="0" smtClean="0">
              <a:ea typeface="+mn-ea"/>
            </a:endParaRPr>
          </a:p>
        </p:txBody>
      </p:sp>
      <p:pic>
        <p:nvPicPr>
          <p:cNvPr id="33797" name="Picture 5" descr="oct6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04303" y="4724266"/>
            <a:ext cx="3246443" cy="1948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156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6370976"/>
          </a:xfrm>
          <a:prstGeom prst="rect">
            <a:avLst/>
          </a:prstGeom>
          <a:noFill/>
        </p:spPr>
        <p:txBody>
          <a:bodyPr wrap="square" numCol="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400" dirty="0"/>
              <a:t>C. There is a </a:t>
            </a:r>
            <a:r>
              <a:rPr lang="en-US" sz="2400" u="sng" dirty="0"/>
              <a:t>cause-and-effect relationship between environmental factors and expression of a particular genetic trait</a:t>
            </a:r>
            <a:r>
              <a:rPr lang="en-US" sz="2400" dirty="0"/>
              <a:t>:</a:t>
            </a:r>
          </a:p>
          <a:p>
            <a:pPr marL="0" lvl="2"/>
            <a:endParaRPr lang="en-US" u="sng" dirty="0" smtClean="0"/>
          </a:p>
          <a:p>
            <a:pPr marL="0" lvl="2"/>
            <a:r>
              <a:rPr lang="en-US" u="sng" dirty="0" smtClean="0"/>
              <a:t>1</a:t>
            </a:r>
            <a:r>
              <a:rPr lang="en-US" u="sng" dirty="0"/>
              <a:t>.Lung/mouth cancer is linked to tobacco use</a:t>
            </a:r>
            <a:r>
              <a:rPr lang="en-US" dirty="0"/>
              <a:t>.  All tobacco products </a:t>
            </a:r>
            <a:r>
              <a:rPr lang="en-US" dirty="0" smtClean="0"/>
              <a:t>contain </a:t>
            </a:r>
            <a:r>
              <a:rPr lang="en-US" dirty="0"/>
              <a:t>toxins and carcinogens.  Carcinogens can change the DNA, </a:t>
            </a:r>
            <a:r>
              <a:rPr lang="en-US" dirty="0" smtClean="0"/>
              <a:t>causing </a:t>
            </a:r>
            <a:r>
              <a:rPr lang="en-US" dirty="0"/>
              <a:t>uncontrolled division (cancer).</a:t>
            </a:r>
          </a:p>
          <a:p>
            <a:pPr marL="0" lvl="2"/>
            <a:endParaRPr lang="en-US" dirty="0" smtClean="0"/>
          </a:p>
          <a:p>
            <a:pPr marL="0" lvl="2"/>
            <a:r>
              <a:rPr lang="en-US" dirty="0" smtClean="0"/>
              <a:t>2</a:t>
            </a:r>
            <a:r>
              <a:rPr lang="en-US" dirty="0"/>
              <a:t>. Skin cancer, sun exposure, vitamin D production, and folic acid share a complex relationship.  </a:t>
            </a:r>
          </a:p>
          <a:p>
            <a:pPr lvl="3"/>
            <a:r>
              <a:rPr lang="en-US" dirty="0" smtClean="0"/>
              <a:t>a. </a:t>
            </a:r>
            <a:r>
              <a:rPr lang="en-US" u="sng" dirty="0" smtClean="0"/>
              <a:t>Skin </a:t>
            </a:r>
            <a:r>
              <a:rPr lang="en-US" u="sng" dirty="0"/>
              <a:t>cancer is directly linked to sun exposure</a:t>
            </a:r>
            <a:r>
              <a:rPr lang="en-US" dirty="0"/>
              <a:t>.  UV rays </a:t>
            </a:r>
            <a:r>
              <a:rPr lang="en-US" dirty="0" smtClean="0"/>
              <a:t>mutate </a:t>
            </a:r>
            <a:r>
              <a:rPr lang="en-US" dirty="0"/>
              <a:t>the DNA, causing cancer.  </a:t>
            </a:r>
          </a:p>
          <a:p>
            <a:pPr lvl="3">
              <a:buFontTx/>
              <a:buAutoNum type="alphaLcPeriod" startAt="2"/>
            </a:pPr>
            <a:r>
              <a:rPr lang="en-US" dirty="0"/>
              <a:t>When absorbed by the skin, </a:t>
            </a:r>
            <a:r>
              <a:rPr lang="en-US" u="sng" dirty="0"/>
              <a:t>sunlight also destroys </a:t>
            </a:r>
            <a:r>
              <a:rPr lang="en-US" u="sng" dirty="0" err="1"/>
              <a:t>folate</a:t>
            </a:r>
            <a:r>
              <a:rPr lang="en-US" u="sng" dirty="0"/>
              <a:t> </a:t>
            </a:r>
            <a:r>
              <a:rPr lang="en-US" u="sng" dirty="0" smtClean="0"/>
              <a:t>(</a:t>
            </a:r>
            <a:r>
              <a:rPr lang="en-US" u="sng" dirty="0"/>
              <a:t>folic acid).  Folic acid is key to DNA repair of mutations </a:t>
            </a:r>
            <a:r>
              <a:rPr lang="en-US" dirty="0"/>
              <a:t>	(like those caused by the sun).  Folic acid deficiency is a 	contributor to skin cancer risks.  Folic acid can be 	supplemented with food or vitamins.  </a:t>
            </a:r>
          </a:p>
          <a:p>
            <a:pPr lvl="3">
              <a:buFontTx/>
              <a:buAutoNum type="alphaLcPeriod" startAt="2"/>
            </a:pPr>
            <a:r>
              <a:rPr lang="en-US" dirty="0"/>
              <a:t>However, </a:t>
            </a:r>
            <a:r>
              <a:rPr lang="en-US" u="sng" dirty="0"/>
              <a:t>sun exposure is also one of the ways our body can gain vitamin D, a vitamin that helps protect us from heart disease among other health benefits</a:t>
            </a:r>
            <a:r>
              <a:rPr lang="en-US" dirty="0"/>
              <a:t>.  When the sun</a:t>
            </a:r>
            <a:r>
              <a:rPr lang="ja-JP" dirty="0"/>
              <a:t>’</a:t>
            </a:r>
            <a:r>
              <a:rPr lang="en-US" dirty="0"/>
              <a:t>s UV-B rays hit the sun, it causes a chemical reaction that produces vitamin D.  You only need about 10 minutes of exposure a day, at most, and can also supplement with food and vitamin pills.</a:t>
            </a:r>
          </a:p>
          <a:p>
            <a:pPr marL="0" lvl="2"/>
            <a:endParaRPr lang="en-US" dirty="0"/>
          </a:p>
          <a:p>
            <a:endParaRPr lang="en-US" dirty="0"/>
          </a:p>
        </p:txBody>
      </p:sp>
      <p:pic>
        <p:nvPicPr>
          <p:cNvPr id="62466" name="Picture 2" descr="http://www.google.com/url?source=imgres&amp;ct=tbn&amp;q=http://medicineworld.org/images/blogs/3-2009/folic-acid-18970.jpg&amp;sa=X&amp;ei=7brMT4ujFc7G6AHx46Uh&amp;ved=0CAUQ8wc4Bw&amp;usg=AFQjCNHNhVnxJwo4AaaFTWt7_Ku7rIEkg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63558" y="5525922"/>
            <a:ext cx="1838720" cy="147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9287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>
          <a:xfrm>
            <a:off x="0" y="0"/>
            <a:ext cx="9144000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257300" indent="-3429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lvl="2">
              <a:buFontTx/>
              <a:buAutoNum type="arabicPeriod" startAt="3"/>
            </a:pPr>
            <a:r>
              <a:rPr lang="en-US" u="sng" dirty="0"/>
              <a:t>Diabetes (especially Type 2 Diabetes) is linked to diet/exercise with genetic interaction</a:t>
            </a:r>
            <a:r>
              <a:rPr lang="en-US" dirty="0"/>
              <a:t>.  It is possible to </a:t>
            </a:r>
            <a:r>
              <a:rPr lang="en-US" u="sng" dirty="0"/>
              <a:t>delay or prevent type 2 diabetes by exercising and losing weight</a:t>
            </a:r>
            <a:r>
              <a:rPr lang="en-US" dirty="0"/>
              <a:t>, even if there is a strong family history.</a:t>
            </a:r>
          </a:p>
          <a:p>
            <a:pPr lvl="2"/>
            <a:endParaRPr lang="en-US" dirty="0"/>
          </a:p>
          <a:p>
            <a:pPr lvl="2">
              <a:buFontTx/>
              <a:buAutoNum type="arabicPeriod" startAt="4"/>
            </a:pPr>
            <a:r>
              <a:rPr lang="en-US" u="sng" dirty="0"/>
              <a:t>Heart disease is also linked to diet/exercise with genetic interaction</a:t>
            </a:r>
            <a:r>
              <a:rPr lang="en-US" dirty="0"/>
              <a:t>.  Different genes or gene combinations respond differently to changes in diet, health choices such as smoking, and exercise.  So far, </a:t>
            </a:r>
            <a:r>
              <a:rPr lang="en-US" u="sng" dirty="0"/>
              <a:t>40 or more genes have been identified that are linked  to cardiovascular health.</a:t>
            </a:r>
          </a:p>
          <a:p>
            <a:pPr lvl="2"/>
            <a:endParaRPr lang="en-US" sz="1800" dirty="0"/>
          </a:p>
          <a:p>
            <a:endParaRPr lang="en-US" sz="1800" dirty="0"/>
          </a:p>
        </p:txBody>
      </p:sp>
      <p:pic>
        <p:nvPicPr>
          <p:cNvPr id="61442" name="Picture 2" descr="http://www.google.com/url?source=imgres&amp;ct=tbn&amp;q=http://whatisdiabetesmellitus.org/wp-content/uploads/2011/11/diabetes_type_2.jpg&amp;sa=X&amp;ei=bLvMT6bUM-ea6QH2h5n3Dw&amp;ved=0CAUQ8wc4BQ&amp;usg=AFQjCNEX86N4IjPEsSSCa8fCcgnYEzySD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83880" y="3867119"/>
            <a:ext cx="3402957" cy="2990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986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6445" y="1526876"/>
            <a:ext cx="7184985" cy="4052121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en-US" sz="3600" dirty="0" smtClean="0">
                <a:hlinkClick r:id="" action="ppaction://noaction"/>
              </a:rPr>
              <a:t>Epigenetics</a:t>
            </a:r>
            <a:r>
              <a:rPr lang="en-US" sz="3600" dirty="0" smtClean="0"/>
              <a:t> = changes in organisms caused by modification of gene expression, rather than alteration of the genetic code </a:t>
            </a:r>
            <a:r>
              <a:rPr lang="en-US" sz="3600" dirty="0" smtClean="0"/>
              <a:t>itself</a:t>
            </a:r>
          </a:p>
          <a:p>
            <a:pPr algn="ctr"/>
            <a:endParaRPr lang="en-US" sz="3600" dirty="0" smtClean="0"/>
          </a:p>
          <a:p>
            <a:pPr algn="ctr"/>
            <a:r>
              <a:rPr lang="en-US" sz="3600" dirty="0"/>
              <a:t>*</a:t>
            </a:r>
            <a:r>
              <a:rPr lang="en-US" sz="3400" dirty="0" smtClean="0"/>
              <a:t>Change in phenotype without change in the genotype*</a:t>
            </a:r>
          </a:p>
          <a:p>
            <a:pPr algn="ctr"/>
            <a:endParaRPr lang="en-US" sz="3400" dirty="0"/>
          </a:p>
          <a:p>
            <a:pPr algn="ctr"/>
            <a:r>
              <a:rPr lang="en-US" sz="3400" dirty="0">
                <a:solidFill>
                  <a:srgbClr val="FF0000"/>
                </a:solidFill>
              </a:rPr>
              <a:t>https://</a:t>
            </a:r>
            <a:r>
              <a:rPr lang="en-US" sz="3400" dirty="0" err="1">
                <a:solidFill>
                  <a:srgbClr val="FF0000"/>
                </a:solidFill>
              </a:rPr>
              <a:t>www.youtube.com</a:t>
            </a:r>
            <a:r>
              <a:rPr lang="en-US" sz="3400" dirty="0">
                <a:solidFill>
                  <a:srgbClr val="FF0000"/>
                </a:solidFill>
              </a:rPr>
              <a:t>/</a:t>
            </a:r>
            <a:r>
              <a:rPr lang="en-US" sz="3400" dirty="0" err="1">
                <a:solidFill>
                  <a:srgbClr val="FF0000"/>
                </a:solidFill>
              </a:rPr>
              <a:t>watch?v</a:t>
            </a:r>
            <a:r>
              <a:rPr lang="en-US" sz="3400" dirty="0">
                <a:solidFill>
                  <a:srgbClr val="FF0000"/>
                </a:solidFill>
              </a:rPr>
              <a:t>=AvB0q3mg4sQ</a:t>
            </a:r>
            <a:endParaRPr lang="en-US" sz="3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226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3658"/>
            <a:ext cx="9144000" cy="6490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022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8643" y="212338"/>
            <a:ext cx="5937755" cy="1188720"/>
          </a:xfrm>
        </p:spPr>
        <p:txBody>
          <a:bodyPr/>
          <a:lstStyle/>
          <a:p>
            <a:r>
              <a:rPr lang="en-US" dirty="0" err="1" smtClean="0"/>
              <a:t>Poliosis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107" y="1632030"/>
            <a:ext cx="3993265" cy="299494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6609" y="2184721"/>
            <a:ext cx="2911923" cy="244225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2987" y="5069711"/>
            <a:ext cx="7847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Condition with many potential causes, results in decreased melanin production in a specific area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0290268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662</TotalTime>
  <Words>292</Words>
  <Application>Microsoft Macintosh PowerPoint</Application>
  <PresentationFormat>On-screen Show (4:3)</PresentationFormat>
  <Paragraphs>36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Gill Sans MT</vt:lpstr>
      <vt:lpstr>ＭＳ Ｐゴシック</vt:lpstr>
      <vt:lpstr>Times New Roman</vt:lpstr>
      <vt:lpstr>Arial</vt:lpstr>
      <vt:lpstr>Wingdings</vt:lpstr>
      <vt:lpstr>Parcel</vt:lpstr>
      <vt:lpstr>Notes: Nature Vs. nurture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Poliosis</vt:lpstr>
    </vt:vector>
  </TitlesOfParts>
  <Manager/>
  <Company>JDC Early College High School</Company>
  <LinksUpToDate>false</LinksUpToDate>
  <SharedDoc>false</SharedDoc>
  <HyperlinkBase/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3.2.3_Notes_EnvironmentAndGeneExperession</dc:title>
  <dc:subject>Biology I Honors</dc:subject>
  <dc:creator>Zebulon Holsopple</dc:creator>
  <cp:keywords/>
  <dc:description/>
  <cp:lastModifiedBy>Geneva Jost</cp:lastModifiedBy>
  <cp:revision>12</cp:revision>
  <cp:lastPrinted>2017-02-15T11:27:07Z</cp:lastPrinted>
  <dcterms:created xsi:type="dcterms:W3CDTF">2014-11-12T23:41:26Z</dcterms:created>
  <dcterms:modified xsi:type="dcterms:W3CDTF">2017-02-15T11:54:16Z</dcterms:modified>
  <cp:category/>
</cp:coreProperties>
</file>